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0" r:id="rId2"/>
    <p:sldId id="256" r:id="rId3"/>
    <p:sldId id="285" r:id="rId4"/>
    <p:sldId id="262" r:id="rId5"/>
    <p:sldId id="295" r:id="rId6"/>
    <p:sldId id="307" r:id="rId7"/>
    <p:sldId id="303" r:id="rId8"/>
    <p:sldId id="308" r:id="rId9"/>
    <p:sldId id="286" r:id="rId10"/>
    <p:sldId id="309" r:id="rId11"/>
    <p:sldId id="310" r:id="rId12"/>
    <p:sldId id="311" r:id="rId13"/>
    <p:sldId id="312" r:id="rId14"/>
    <p:sldId id="305" r:id="rId15"/>
    <p:sldId id="294" r:id="rId16"/>
    <p:sldId id="314" r:id="rId17"/>
    <p:sldId id="279" r:id="rId18"/>
    <p:sldId id="313" r:id="rId19"/>
    <p:sldId id="284" r:id="rId20"/>
    <p:sldId id="282" r:id="rId21"/>
    <p:sldId id="30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738" autoAdjust="0"/>
  </p:normalViewPr>
  <p:slideViewPr>
    <p:cSldViewPr snapToGrid="0">
      <p:cViewPr varScale="1">
        <p:scale>
          <a:sx n="95" d="100"/>
          <a:sy n="95" d="100"/>
        </p:scale>
        <p:origin x="11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BA8CB-6EEE-4CF3-8A9E-3758F943C24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3A646-48C2-4E52-BDF1-1B99C604B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49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02FD-FA74-CD1E-9D24-03250B540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ADE9A-923D-8851-95B3-4F8EE935B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DF2C6-ACEC-49FD-3347-213873D0D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BE98F-0433-F5B2-219A-FC2008485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588A6-A3FA-04AA-0763-7EAAB81C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29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14287-5EE3-0A19-0F59-DFBF369E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F6B09B-BA95-15DC-F211-F75EFBBB6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2086D-A361-D953-8EA1-121B3965A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DE13F-2D15-4BFF-FA29-B05F23F79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0F5C8-AD25-86FB-B973-AB8BF9D2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5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78B1D2-867F-6281-F714-BF67E23EA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7B950-A2F9-C591-D364-E57F302F1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13DA2-4F73-ABCE-0878-5DB90ECCC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A7764-5D8E-A74A-1273-1964E0BF7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7342E-3EB2-6A97-281A-DEE68B0A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6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C568E-64CF-B514-0BAE-7921AE44F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DBF3-2E39-4239-84E4-3E9CF1050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8D783-9425-3E3A-5F9D-7F992409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6E0C5-71AC-185E-FD7D-188866F4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877FE-6F89-6EE6-A51C-8CB5E20B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7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E7D0-82CE-7704-C17C-302B22D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873B9-CFEA-4E3C-213E-B6491ADE4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16D85-483F-A394-C5E1-9ECA0F75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61A6B-2037-226C-21E8-DAF9D5F07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ED5D1-CE6D-6E53-2BD7-B251420A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3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996D6-F0A2-2D79-0370-A089A845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05D47-12F9-9BA2-0ACB-01CFF25E1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71DC8-9689-408E-FB3B-7F7A53C4C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C9D02-231A-B2C7-5086-1C100F7B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CBA1A-05D4-E4F1-FBB6-CD13D07A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ADB83-87E4-B12D-8DC5-8C509ACB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7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6DFA-1611-1F6F-8F94-819DC775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77134-C73E-F861-44DC-B3FBC8A25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F6450E-3E12-AD23-7594-CD71E50DC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E1B43-A04D-0EB5-F5F3-BBEADDB59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65800-7E7F-ED1C-6590-5C2BEB8A6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14BDBB-645E-FDA7-1D9A-F7706E904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269AFA-6CF1-B79F-DB59-2E2AF31A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E9B1A4-F943-C2EA-AD50-7F4983164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4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3EE52-4938-23C6-213B-C1087983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B2E63E-87DC-DB31-5761-98B294BB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1E8E9-C3E7-B87B-94E4-EED59DDC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8B74C-DB38-EB77-F56A-C2E4D48E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8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0B5E59-DD24-2F29-B6F6-45E17FCF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031C50-92DC-A766-E079-2C89E2A4B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87714-D3A5-7C62-E42F-C46FCD77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1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B40A-B1A7-22F2-65DA-4D2295C0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7EB60-8258-4D95-26A1-31DA0163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32C15-D825-D29D-DE2C-B7576C8FD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B8C7F-F3BD-CE30-AE02-91FA2D291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94A92-4E86-07C6-7EAE-BF2E18B6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6EA44-57FE-6AE5-9A63-EAC73E5E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1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96D63-8C99-F393-9F52-C1EF5DE0D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4F1B25-7748-AF24-0CDD-BE1053E84A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35D7BE-1E50-F6D3-9F95-45742D305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00E1-71AC-4AAD-C047-88B67E24C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81FF9-70B3-20A4-56FC-8E1AF9B9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ECB5A-D02C-5090-5038-92F7CF5B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2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69F1C-7380-5CFF-D0C4-551C4CBE7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6A2D3-925D-36D0-76D9-021CA9E19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7F4A5-FD59-5D30-0809-98FD7F116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6A91A5-C586-4D9B-B1EB-EA3275803F4A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03854-3974-2A5B-7402-8A2C0FFF2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C6CB1-40C2-7A32-5EE2-1A3BF708F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7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background with blue and orange text&#10;&#10;Description automatically generated">
            <a:extLst>
              <a:ext uri="{FF2B5EF4-FFF2-40B4-BE49-F238E27FC236}">
                <a16:creationId xmlns:a16="http://schemas.microsoft.com/office/drawing/2014/main" id="{762FF8A7-03C4-A537-7237-0B2BF0424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" y="0"/>
            <a:ext cx="12172207" cy="6858000"/>
          </a:xfrm>
          <a:prstGeom prst="rect">
            <a:avLst/>
          </a:prstGeom>
        </p:spPr>
      </p:pic>
      <p:pic>
        <p:nvPicPr>
          <p:cNvPr id="7" name="Picture 4" descr="Hutto Public Library - Hutto, TX - Nextdoor">
            <a:extLst>
              <a:ext uri="{FF2B5EF4-FFF2-40B4-BE49-F238E27FC236}">
                <a16:creationId xmlns:a16="http://schemas.microsoft.com/office/drawing/2014/main" id="{B1452E64-712B-B07D-C717-7BDE32148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0" r="-1" b="-1"/>
          <a:stretch/>
        </p:blipFill>
        <p:spPr bwMode="auto">
          <a:xfrm>
            <a:off x="5130800" y="5914216"/>
            <a:ext cx="1757680" cy="73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321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Activity: Bounce Counter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840269-233C-A8A3-FE2C-74B99DAF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776"/>
            <a:ext cx="10515600" cy="501804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Step 1 : Create a Variable to Count the Bounces</a:t>
            </a:r>
            <a:r>
              <a:rPr lang="en-US" dirty="0"/>
              <a:t>: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Go to the </a:t>
            </a:r>
            <a:r>
              <a:rPr lang="en-US" b="1" dirty="0"/>
              <a:t>Variables</a:t>
            </a:r>
            <a:r>
              <a:rPr lang="en-US" dirty="0"/>
              <a:t> category.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/>
              <a:t>“Make a Variable”</a:t>
            </a:r>
            <a:r>
              <a:rPr lang="en-US" dirty="0"/>
              <a:t> and name it </a:t>
            </a:r>
            <a:r>
              <a:rPr lang="en-US" b="1" dirty="0"/>
              <a:t>“Score"</a:t>
            </a:r>
            <a:r>
              <a:rPr lang="en-US" dirty="0"/>
              <a:t>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This variable will keep track of how many times the sprite has bounced off the edge.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Step 2 : Set Up the Initial Conditions</a:t>
            </a:r>
            <a:r>
              <a:rPr lang="en-US" dirty="0"/>
              <a:t>: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Go to the </a:t>
            </a:r>
            <a:r>
              <a:rPr lang="en-US" b="1" dirty="0"/>
              <a:t>Events</a:t>
            </a:r>
            <a:r>
              <a:rPr lang="en-US" dirty="0"/>
              <a:t> category and drag the </a:t>
            </a:r>
            <a:r>
              <a:rPr lang="en-US" b="1" dirty="0"/>
              <a:t>“when green flag clicked”</a:t>
            </a:r>
            <a:r>
              <a:rPr lang="en-US" dirty="0"/>
              <a:t> block to start the program.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Underneath it, go to the </a:t>
            </a:r>
            <a:r>
              <a:rPr lang="en-US" b="1" dirty="0"/>
              <a:t>Variables</a:t>
            </a:r>
            <a:r>
              <a:rPr lang="en-US" dirty="0"/>
              <a:t> category and add the </a:t>
            </a:r>
            <a:r>
              <a:rPr lang="en-US" b="1" dirty="0"/>
              <a:t>“set Score to 0”</a:t>
            </a:r>
            <a:r>
              <a:rPr lang="en-US" dirty="0"/>
              <a:t> block. This will reset the bounce count to 0 each time the game starts.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2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Activity: Bounce Counter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840269-233C-A8A3-FE2C-74B99DAF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776"/>
            <a:ext cx="10515600" cy="5018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Step 3 : Create a Forever Loop to Check for Edge Touching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 to the </a:t>
            </a:r>
            <a:r>
              <a:rPr lang="en-US" b="1" dirty="0"/>
              <a:t>Control</a:t>
            </a:r>
            <a:r>
              <a:rPr lang="en-US" dirty="0"/>
              <a:t> category and add a </a:t>
            </a:r>
            <a:r>
              <a:rPr lang="en-US" b="1" dirty="0"/>
              <a:t>“forever”</a:t>
            </a:r>
            <a:r>
              <a:rPr lang="en-US" dirty="0"/>
              <a:t> loop. This will allow the sprite to continuously move and check for the edge.</a:t>
            </a:r>
          </a:p>
          <a:p>
            <a:pPr marL="0" indent="0">
              <a:buNone/>
            </a:pPr>
            <a:r>
              <a:rPr lang="en-US" b="1" dirty="0"/>
              <a:t>Step 4 : Add Movement and Edge Detection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Inside the forever loop, go to the </a:t>
            </a:r>
            <a:r>
              <a:rPr lang="en-US" b="1" dirty="0"/>
              <a:t>Motion</a:t>
            </a:r>
            <a:r>
              <a:rPr lang="en-US" dirty="0"/>
              <a:t> category and add </a:t>
            </a:r>
            <a:r>
              <a:rPr lang="en-US" b="1" dirty="0"/>
              <a:t>“move 10 steps”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Directly underneath, add </a:t>
            </a:r>
            <a:r>
              <a:rPr lang="en-US" b="1" dirty="0"/>
              <a:t>“if  then”</a:t>
            </a:r>
            <a:r>
              <a:rPr lang="en-US" dirty="0"/>
              <a:t> block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a </a:t>
            </a:r>
            <a:r>
              <a:rPr lang="en-US" b="1" dirty="0"/>
              <a:t>“touching edge”</a:t>
            </a:r>
            <a:r>
              <a:rPr lang="en-US" dirty="0"/>
              <a:t> from the Motion category inside the if condition</a:t>
            </a:r>
          </a:p>
        </p:txBody>
      </p:sp>
    </p:spTree>
    <p:extLst>
      <p:ext uri="{BB962C8B-B14F-4D97-AF65-F5344CB8AC3E}">
        <p14:creationId xmlns:p14="http://schemas.microsoft.com/office/powerpoint/2010/main" val="1784310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Activity: Bounce Counter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840269-233C-A8A3-FE2C-74B99DAF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776"/>
            <a:ext cx="10515600" cy="5018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Step 5 : Turning to the other side</a:t>
            </a:r>
          </a:p>
          <a:p>
            <a:r>
              <a:rPr lang="en-US" dirty="0"/>
              <a:t>Below the </a:t>
            </a:r>
            <a:r>
              <a:rPr lang="en-US" b="1" dirty="0"/>
              <a:t>“if”</a:t>
            </a:r>
            <a:r>
              <a:rPr lang="en-US" dirty="0"/>
              <a:t> block, add a turn 180 degrees control from the motion block.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Step 6 : Increase Bounce Count When Bouncing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the </a:t>
            </a:r>
            <a:r>
              <a:rPr lang="en-US" b="1" dirty="0"/>
              <a:t>“turn”</a:t>
            </a:r>
            <a:r>
              <a:rPr lang="en-US" dirty="0"/>
              <a:t> block, add </a:t>
            </a:r>
            <a:r>
              <a:rPr lang="en-US" b="1" dirty="0"/>
              <a:t>“change Score by 1”</a:t>
            </a:r>
            <a:r>
              <a:rPr lang="en-US" dirty="0"/>
              <a:t> from the Variables category. This increases the bounce count by 1 each time the sprite bounces.</a:t>
            </a:r>
          </a:p>
        </p:txBody>
      </p:sp>
    </p:spTree>
    <p:extLst>
      <p:ext uri="{BB962C8B-B14F-4D97-AF65-F5344CB8AC3E}">
        <p14:creationId xmlns:p14="http://schemas.microsoft.com/office/powerpoint/2010/main" val="970616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Activity: Bounce Counter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840269-233C-A8A3-FE2C-74B99DAF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776"/>
            <a:ext cx="10515600" cy="5018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Step 7 : Reaching the desired count and closing out the game!</a:t>
            </a:r>
          </a:p>
          <a:p>
            <a:r>
              <a:rPr lang="en-US" dirty="0"/>
              <a:t>Below the “</a:t>
            </a:r>
            <a:r>
              <a:rPr lang="en-US" b="1" dirty="0"/>
              <a:t>change</a:t>
            </a:r>
            <a:r>
              <a:rPr lang="en-US" dirty="0"/>
              <a:t>” block, add another “</a:t>
            </a:r>
            <a:r>
              <a:rPr lang="en-US" b="1" dirty="0"/>
              <a:t>if</a:t>
            </a:r>
            <a:r>
              <a:rPr lang="en-US" dirty="0"/>
              <a:t>” conditional block</a:t>
            </a:r>
          </a:p>
          <a:p>
            <a:r>
              <a:rPr lang="en-US" dirty="0"/>
              <a:t>Drag the </a:t>
            </a:r>
            <a:r>
              <a:rPr lang="en-US" b="1" dirty="0"/>
              <a:t>=</a:t>
            </a:r>
            <a:r>
              <a:rPr lang="en-US" dirty="0"/>
              <a:t> operator into the if block</a:t>
            </a:r>
          </a:p>
          <a:p>
            <a:r>
              <a:rPr lang="en-US" dirty="0"/>
              <a:t>Drag the </a:t>
            </a:r>
            <a:r>
              <a:rPr lang="en-US" b="1" dirty="0"/>
              <a:t>Score</a:t>
            </a:r>
            <a:r>
              <a:rPr lang="en-US" dirty="0"/>
              <a:t> variable and </a:t>
            </a:r>
            <a:r>
              <a:rPr lang="en-US" b="1" dirty="0"/>
              <a:t>make that equal to 3 </a:t>
            </a:r>
            <a:r>
              <a:rPr lang="en-US" dirty="0"/>
              <a:t>implying that when the score hits 3, we will say something and close the game</a:t>
            </a:r>
          </a:p>
          <a:p>
            <a:r>
              <a:rPr lang="en-US" dirty="0"/>
              <a:t>Use the “</a:t>
            </a:r>
            <a:r>
              <a:rPr lang="en-US" b="1" dirty="0"/>
              <a:t>say</a:t>
            </a:r>
            <a:r>
              <a:rPr lang="en-US" dirty="0"/>
              <a:t>” block for </a:t>
            </a:r>
            <a:r>
              <a:rPr lang="en-US" b="1" dirty="0"/>
              <a:t>2 seconds </a:t>
            </a:r>
            <a:r>
              <a:rPr lang="en-US" dirty="0"/>
              <a:t>and write a message that indicates “</a:t>
            </a:r>
            <a:r>
              <a:rPr lang="en-US" b="1" i="1" dirty="0"/>
              <a:t>I am done playing this game!</a:t>
            </a:r>
            <a:r>
              <a:rPr lang="en-US" dirty="0"/>
              <a:t>”</a:t>
            </a:r>
          </a:p>
          <a:p>
            <a:r>
              <a:rPr lang="en-US" dirty="0"/>
              <a:t>Finally, drag the “</a:t>
            </a:r>
            <a:r>
              <a:rPr lang="en-US" b="1" dirty="0"/>
              <a:t>stop all</a:t>
            </a:r>
            <a:r>
              <a:rPr lang="en-US" dirty="0"/>
              <a:t>” block below the say looks block </a:t>
            </a:r>
            <a:r>
              <a:rPr lang="en-US" b="1" dirty="0"/>
              <a:t>– this will stop the game from proceeding</a:t>
            </a:r>
          </a:p>
        </p:txBody>
      </p:sp>
    </p:spTree>
    <p:extLst>
      <p:ext uri="{BB962C8B-B14F-4D97-AF65-F5344CB8AC3E}">
        <p14:creationId xmlns:p14="http://schemas.microsoft.com/office/powerpoint/2010/main" val="302200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B62A0-F9AD-98E5-A8EB-6935D4BC2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861"/>
            <a:ext cx="10515600" cy="1325563"/>
          </a:xfrm>
        </p:spPr>
        <p:txBody>
          <a:bodyPr/>
          <a:lstStyle/>
          <a:p>
            <a:r>
              <a:rPr lang="en-US" dirty="0"/>
              <a:t>Activity: Bounce Counter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34AFC0-967D-C1CF-3CA4-7FAA21370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234" y="1163897"/>
            <a:ext cx="4498966" cy="555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12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543B-55A1-C2A8-0BD0-B94C39A1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03F60-CC7D-C4F2-ABBF-B14B940D4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makes sense to save your hard work so that you can access it with ease in the future. </a:t>
            </a:r>
          </a:p>
          <a:p>
            <a:r>
              <a:rPr lang="en-US" dirty="0"/>
              <a:t>To do this, go to the File folder in the menu bar</a:t>
            </a:r>
          </a:p>
          <a:p>
            <a:r>
              <a:rPr lang="en-US" dirty="0"/>
              <a:t>Hit “Save to your computer”</a:t>
            </a:r>
          </a:p>
          <a:p>
            <a:r>
              <a:rPr lang="en-US" dirty="0"/>
              <a:t>Type in “If Conditional” for your sprite icon in the section Save as…</a:t>
            </a:r>
          </a:p>
          <a:p>
            <a:r>
              <a:rPr lang="en-US" dirty="0"/>
              <a:t>And choose wherever you’d like to store it, such as Desktop or My Projects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01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44A23-CFB6-6988-6E43-D2888D8CA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E7B2D-8988-8FBB-B64B-CB0208E2F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Take a couple minutes to start brainstorming ideas for your game that we will build next week!</a:t>
            </a:r>
          </a:p>
        </p:txBody>
      </p:sp>
    </p:spTree>
    <p:extLst>
      <p:ext uri="{BB962C8B-B14F-4D97-AF65-F5344CB8AC3E}">
        <p14:creationId xmlns:p14="http://schemas.microsoft.com/office/powerpoint/2010/main" val="2333543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Recap &amp;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What is a variable?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Can you give me an example of when you might use a variable in a game?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Are there examples where you would use variables to store different things? How?</a:t>
            </a:r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690116-3148-6C76-E3A6-E4CABF199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562" y="365125"/>
            <a:ext cx="2023157" cy="20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82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66032-F5DF-AA11-943F-67AC212F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B9DC2-961C-BD6B-330A-68F9262A0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highlight>
                  <a:srgbClr val="FFFF00"/>
                </a:highlight>
              </a:rPr>
              <a:t>Project Week &amp; Showcase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Project ideas (the below are just some examples)</a:t>
            </a:r>
          </a:p>
          <a:p>
            <a:r>
              <a:rPr lang="en-US" dirty="0"/>
              <a:t>Quiz Game – Build a simple quiz with questions and a scoring system</a:t>
            </a:r>
          </a:p>
          <a:p>
            <a:r>
              <a:rPr lang="en-US" dirty="0"/>
              <a:t>Obstacle Avoidance Game – Guide your sprite through moving obstacles</a:t>
            </a:r>
          </a:p>
          <a:p>
            <a:r>
              <a:rPr lang="en-US" dirty="0"/>
              <a:t>Space Adventure Game – Control a spaceship to collect stars and avoid asteroids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124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End of Class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Today, I learned ______________, I need help with ________________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would like to learn more about ______________________________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623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03DCBC-36B6-8DB2-CCE9-E3ABEE13F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Week 5 : Variables in Coding</a:t>
            </a:r>
          </a:p>
        </p:txBody>
      </p:sp>
    </p:spTree>
    <p:extLst>
      <p:ext uri="{BB962C8B-B14F-4D97-AF65-F5344CB8AC3E}">
        <p14:creationId xmlns:p14="http://schemas.microsoft.com/office/powerpoint/2010/main" val="2523229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Thank You Teodor the Cat">
            <a:extLst>
              <a:ext uri="{FF2B5EF4-FFF2-40B4-BE49-F238E27FC236}">
                <a16:creationId xmlns:a16="http://schemas.microsoft.com/office/drawing/2014/main" id="{6F44719A-FC85-104E-6053-863A1F6B9C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46" r="1" b="23795"/>
          <a:stretch/>
        </p:blipFill>
        <p:spPr>
          <a:xfrm>
            <a:off x="4547937" y="-5"/>
            <a:ext cx="7644062" cy="3681406"/>
          </a:xfrm>
          <a:prstGeom prst="rect">
            <a:avLst/>
          </a:prstGeom>
        </p:spPr>
      </p:pic>
      <p:pic>
        <p:nvPicPr>
          <p:cNvPr id="6" name="Picture 5" descr="A black background with blue and orange text&#10;&#10;Description automatically generated">
            <a:extLst>
              <a:ext uri="{FF2B5EF4-FFF2-40B4-BE49-F238E27FC236}">
                <a16:creationId xmlns:a16="http://schemas.microsoft.com/office/drawing/2014/main" id="{762FF8A7-03C4-A537-7237-0B2BF0424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76" r="-1" b="13846"/>
          <a:stretch/>
        </p:blipFill>
        <p:spPr>
          <a:xfrm>
            <a:off x="4547938" y="3681409"/>
            <a:ext cx="7644062" cy="317659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1B28D0-DCC1-7A80-2BC0-018D69E357A7}"/>
              </a:ext>
            </a:extLst>
          </p:cNvPr>
          <p:cNvSpPr txBox="1"/>
          <p:nvPr/>
        </p:nvSpPr>
        <p:spPr>
          <a:xfrm>
            <a:off x="838200" y="1115219"/>
            <a:ext cx="539591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080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8C80F-7D67-667B-7009-DD3983613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0025B-DA0B-E9A0-1DEA-33F776288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Class </a:t>
            </a:r>
            <a:r>
              <a:rPr lang="en-US" b="1" dirty="0"/>
              <a:t>1</a:t>
            </a:r>
            <a:r>
              <a:rPr lang="en-US" dirty="0"/>
              <a:t> : Introduction to basic concepts &amp; Scratch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Class </a:t>
            </a:r>
            <a:r>
              <a:rPr lang="en-US" b="1" dirty="0"/>
              <a:t>2</a:t>
            </a:r>
            <a:r>
              <a:rPr lang="en-US" dirty="0"/>
              <a:t> : Sequencing &amp; Event-driven Programming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Class </a:t>
            </a:r>
            <a:r>
              <a:rPr lang="en-US" b="1" dirty="0"/>
              <a:t>3</a:t>
            </a:r>
            <a:r>
              <a:rPr lang="en-US" dirty="0"/>
              <a:t> : Loops &amp; Iteration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Class </a:t>
            </a:r>
            <a:r>
              <a:rPr lang="en-US" b="1" dirty="0"/>
              <a:t>4</a:t>
            </a:r>
            <a:r>
              <a:rPr lang="en-US" dirty="0"/>
              <a:t> : Conditionals &amp; Decision Making</a:t>
            </a:r>
            <a:endParaRPr lang="en-US" sz="1200" u="sng" kern="100" dirty="0">
              <a:solidFill>
                <a:srgbClr val="691D3F"/>
              </a:solidFill>
              <a:latin typeface="Arial" panose="020B06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Class </a:t>
            </a:r>
            <a:r>
              <a:rPr lang="en-US" b="1" dirty="0"/>
              <a:t>5</a:t>
            </a:r>
            <a:r>
              <a:rPr lang="en-US" dirty="0"/>
              <a:t> : Variables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Class </a:t>
            </a:r>
            <a:r>
              <a:rPr lang="en-US" b="1" dirty="0"/>
              <a:t>6</a:t>
            </a:r>
            <a:r>
              <a:rPr lang="en-US" dirty="0"/>
              <a:t> : Final Project &amp; Showcase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1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Recap &amp; Warm-up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3600" dirty="0"/>
              <a:t>What are some examples of loops?</a:t>
            </a:r>
          </a:p>
          <a:p>
            <a:pPr>
              <a:spcBef>
                <a:spcPts val="1200"/>
              </a:spcBef>
            </a:pPr>
            <a:r>
              <a:rPr lang="en-US" sz="3600" dirty="0"/>
              <a:t>What are conditional statements?</a:t>
            </a:r>
          </a:p>
          <a:p>
            <a:pPr>
              <a:spcBef>
                <a:spcPts val="1200"/>
              </a:spcBef>
            </a:pPr>
            <a:r>
              <a:rPr lang="en-US" sz="3600" dirty="0"/>
              <a:t>What are ways in which your program can become more interactive?</a:t>
            </a:r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690116-3148-6C76-E3A6-E4CABF199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562" y="365125"/>
            <a:ext cx="2023157" cy="20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53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 Class Rules &amp;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F1BB2-BFB2-5BFC-191E-66CECFB34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6075" indent="-346075">
              <a:spcBef>
                <a:spcPts val="1800"/>
              </a:spcBef>
            </a:pPr>
            <a:r>
              <a:rPr lang="en-US" sz="3600" dirty="0"/>
              <a:t>Be respectful to others and the equipment </a:t>
            </a:r>
            <a:r>
              <a:rPr lang="en-US" sz="3600" dirty="0">
                <a:sym typeface="Wingdings" panose="05000000000000000000" pitchFamily="2" charset="2"/>
              </a:rPr>
              <a:t></a:t>
            </a:r>
            <a:endParaRPr lang="en-US" sz="3600" dirty="0"/>
          </a:p>
          <a:p>
            <a:pPr marL="346075" indent="-346075">
              <a:spcBef>
                <a:spcPts val="1800"/>
              </a:spcBef>
            </a:pPr>
            <a:r>
              <a:rPr lang="en-US" sz="3600" dirty="0"/>
              <a:t>Raise your hand to speak</a:t>
            </a:r>
          </a:p>
          <a:p>
            <a:pPr marL="346075" indent="-346075">
              <a:spcBef>
                <a:spcPts val="1800"/>
              </a:spcBef>
            </a:pPr>
            <a:r>
              <a:rPr lang="en-US" sz="3600" dirty="0"/>
              <a:t>Help others when needed</a:t>
            </a:r>
          </a:p>
          <a:p>
            <a:pPr marL="346075" indent="-346075">
              <a:spcBef>
                <a:spcPts val="1800"/>
              </a:spcBef>
            </a:pPr>
            <a:r>
              <a:rPr lang="en-US" sz="3600" dirty="0"/>
              <a:t>Actively participate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600" dirty="0"/>
              <a:t>…and have fun learning and coding!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685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AEBD-0E3E-10DB-8CCA-0CF214C1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ADD96-433B-A139-BD46-0E58DBAE7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will need a scorekeeper to track favorite colors!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Choose one favorite color from the 3 and write down in your index card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830C65-89FD-74C2-732F-C2272DD31019}"/>
              </a:ext>
            </a:extLst>
          </p:cNvPr>
          <p:cNvSpPr/>
          <p:nvPr/>
        </p:nvSpPr>
        <p:spPr>
          <a:xfrm>
            <a:off x="2356700" y="3690211"/>
            <a:ext cx="1385741" cy="9521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1E2815-8692-C2AB-1CFE-2E34625515E3}"/>
              </a:ext>
            </a:extLst>
          </p:cNvPr>
          <p:cNvSpPr/>
          <p:nvPr/>
        </p:nvSpPr>
        <p:spPr>
          <a:xfrm>
            <a:off x="5487970" y="3690210"/>
            <a:ext cx="1385741" cy="95210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9F9C8E-81AA-9C0D-6B9E-BC02CADF1365}"/>
              </a:ext>
            </a:extLst>
          </p:cNvPr>
          <p:cNvSpPr/>
          <p:nvPr/>
        </p:nvSpPr>
        <p:spPr>
          <a:xfrm>
            <a:off x="8938180" y="3690209"/>
            <a:ext cx="1385741" cy="95210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CDA246-742F-A5A5-89EB-683AAAFE5039}"/>
              </a:ext>
            </a:extLst>
          </p:cNvPr>
          <p:cNvSpPr txBox="1"/>
          <p:nvPr/>
        </p:nvSpPr>
        <p:spPr>
          <a:xfrm>
            <a:off x="2564091" y="4892513"/>
            <a:ext cx="1055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Blue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035497-C89B-DF11-F9D1-ECC986560965}"/>
              </a:ext>
            </a:extLst>
          </p:cNvPr>
          <p:cNvSpPr txBox="1"/>
          <p:nvPr/>
        </p:nvSpPr>
        <p:spPr>
          <a:xfrm>
            <a:off x="5652939" y="4892513"/>
            <a:ext cx="1055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7B4932-EA02-D101-3C47-7EEE4A72B83C}"/>
              </a:ext>
            </a:extLst>
          </p:cNvPr>
          <p:cNvSpPr txBox="1"/>
          <p:nvPr/>
        </p:nvSpPr>
        <p:spPr>
          <a:xfrm>
            <a:off x="9100008" y="4892513"/>
            <a:ext cx="1055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</p:spTree>
    <p:extLst>
      <p:ext uri="{BB962C8B-B14F-4D97-AF65-F5344CB8AC3E}">
        <p14:creationId xmlns:p14="http://schemas.microsoft.com/office/powerpoint/2010/main" val="10390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2C63C-E6D8-63A0-AF64-AE95DA3C4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D70D1-9BE7-DF79-E486-086EE7EF4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scorekeeper kept track of how many times someone chose either Blue, Red or Green</a:t>
            </a:r>
          </a:p>
          <a:p>
            <a:r>
              <a:rPr lang="en-US" dirty="0"/>
              <a:t>Because the values associated with the colors chosen changed, we call them variables – because the values for the chosen colors varied</a:t>
            </a:r>
          </a:p>
          <a:p>
            <a:r>
              <a:rPr lang="en-US" dirty="0"/>
              <a:t>If we reset the count and ask again, the variables are all reset to an initial value (in this case, it is 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60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4622D-103F-A7EF-2129-F6BB546CC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03B96-E83D-B1FB-7BB1-53BA146C1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Variables are like a box that hold information</a:t>
            </a:r>
          </a:p>
          <a:p>
            <a:pPr>
              <a:spcAft>
                <a:spcPts val="1200"/>
              </a:spcAft>
            </a:pPr>
            <a:r>
              <a:rPr lang="en-US" dirty="0"/>
              <a:t>This information can change as the program runs</a:t>
            </a:r>
          </a:p>
          <a:p>
            <a:pPr>
              <a:spcAft>
                <a:spcPts val="1200"/>
              </a:spcAft>
            </a:pPr>
            <a:r>
              <a:rPr lang="en-US" dirty="0"/>
              <a:t>In Scratch, variables can hold numbers of words that the program can use, remember, or change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Everyday life examples</a:t>
            </a:r>
          </a:p>
          <a:p>
            <a:r>
              <a:rPr lang="en-US" dirty="0"/>
              <a:t>Scoreboard in sports (e.g. Football)</a:t>
            </a:r>
          </a:p>
          <a:p>
            <a:r>
              <a:rPr lang="en-US" dirty="0"/>
              <a:t>A shopping list full of different items you may want to buy</a:t>
            </a:r>
          </a:p>
          <a:p>
            <a:r>
              <a:rPr lang="en-US" dirty="0">
                <a:highlight>
                  <a:srgbClr val="FFFF00"/>
                </a:highlight>
              </a:rPr>
              <a:t>Can you cite some?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8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4622D-103F-A7EF-2129-F6BB546CC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Variables in Scratch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03B96-E83D-B1FB-7BB1-53BA146C1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Global Variables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	</a:t>
            </a:r>
            <a:r>
              <a:rPr lang="en-US" dirty="0"/>
              <a:t>Variables that can be used by any sprite in the project</a:t>
            </a:r>
          </a:p>
          <a:p>
            <a:pPr>
              <a:spcAft>
                <a:spcPts val="1200"/>
              </a:spcAft>
            </a:pPr>
            <a:r>
              <a:rPr lang="en-US" b="1" dirty="0"/>
              <a:t>Local Variables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	</a:t>
            </a:r>
            <a:r>
              <a:rPr lang="en-US" dirty="0"/>
              <a:t>Variables that only one sprite can use</a:t>
            </a:r>
          </a:p>
        </p:txBody>
      </p:sp>
    </p:spTree>
    <p:extLst>
      <p:ext uri="{BB962C8B-B14F-4D97-AF65-F5344CB8AC3E}">
        <p14:creationId xmlns:p14="http://schemas.microsoft.com/office/powerpoint/2010/main" val="109230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Activity: Bounce Counter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840269-233C-A8A3-FE2C-74B99DAF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/>
              <a:t>Goal</a:t>
            </a:r>
            <a:r>
              <a:rPr lang="en-US" dirty="0"/>
              <a:t> : Make your Sprite bounce back when it touches the edge. If it bounces 4 times, make it say “I am done!” for 2 seconds and stop the game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b="1" dirty="0"/>
              <a:t>BEFORE WE START THIS ACTIVITY, I WANT TO MAKE SURE THAT EVERYONE IS LOGGED INTO THEIR ACCOUNTS ON SCRATCH.</a:t>
            </a:r>
          </a:p>
        </p:txBody>
      </p:sp>
    </p:spTree>
    <p:extLst>
      <p:ext uri="{BB962C8B-B14F-4D97-AF65-F5344CB8AC3E}">
        <p14:creationId xmlns:p14="http://schemas.microsoft.com/office/powerpoint/2010/main" val="395741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6596</TotalTime>
  <Words>958</Words>
  <Application>Microsoft Office PowerPoint</Application>
  <PresentationFormat>Widescreen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</vt:lpstr>
      <vt:lpstr>Aptos Display</vt:lpstr>
      <vt:lpstr>Arial</vt:lpstr>
      <vt:lpstr>Wingdings</vt:lpstr>
      <vt:lpstr>Office Theme</vt:lpstr>
      <vt:lpstr>PowerPoint Presentation</vt:lpstr>
      <vt:lpstr>Week 5 : Variables in Coding</vt:lpstr>
      <vt:lpstr>Recap &amp; Warm-up</vt:lpstr>
      <vt:lpstr> Class Rules &amp; Expectations</vt:lpstr>
      <vt:lpstr>Hands-on Activity</vt:lpstr>
      <vt:lpstr>Reflection</vt:lpstr>
      <vt:lpstr>Variables</vt:lpstr>
      <vt:lpstr>Types of Variables in Scratch</vt:lpstr>
      <vt:lpstr>Activity: Bounce Counter</vt:lpstr>
      <vt:lpstr>Activity: Bounce Counter</vt:lpstr>
      <vt:lpstr>Activity: Bounce Counter</vt:lpstr>
      <vt:lpstr>Activity: Bounce Counter</vt:lpstr>
      <vt:lpstr>Activity: Bounce Counter</vt:lpstr>
      <vt:lpstr>Activity: Bounce Counter</vt:lpstr>
      <vt:lpstr>Saving the project</vt:lpstr>
      <vt:lpstr>Next steps?</vt:lpstr>
      <vt:lpstr>Recap &amp; Quiz</vt:lpstr>
      <vt:lpstr>Next week</vt:lpstr>
      <vt:lpstr>End of Class Survey</vt:lpstr>
      <vt:lpstr>PowerPoint Presentation</vt:lpstr>
      <vt:lpstr>Class Schedule</vt:lpstr>
    </vt:vector>
  </TitlesOfParts>
  <Company>Dell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Shah, Amit V</dc:creator>
  <cp:lastModifiedBy>Amit Shah</cp:lastModifiedBy>
  <cp:revision>13</cp:revision>
  <dcterms:created xsi:type="dcterms:W3CDTF">2024-10-05T19:31:21Z</dcterms:created>
  <dcterms:modified xsi:type="dcterms:W3CDTF">2025-03-01T15:00:32Z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ad3be33-4108-4738-9e07-d8656a181486_Enabled">
    <vt:lpwstr>true</vt:lpwstr>
  </property>
  <property fmtid="{D5CDD505-2E9C-101B-9397-08002B2CF9AE}" pid="3" name="MSIP_Label_dad3be33-4108-4738-9e07-d8656a181486_SetDate">
    <vt:lpwstr>2024-10-05T22:22:43Z</vt:lpwstr>
  </property>
  <property fmtid="{D5CDD505-2E9C-101B-9397-08002B2CF9AE}" pid="4" name="MSIP_Label_dad3be33-4108-4738-9e07-d8656a181486_Method">
    <vt:lpwstr>Privileged</vt:lpwstr>
  </property>
  <property fmtid="{D5CDD505-2E9C-101B-9397-08002B2CF9AE}" pid="5" name="MSIP_Label_dad3be33-4108-4738-9e07-d8656a181486_Name">
    <vt:lpwstr>Public No Visual Label</vt:lpwstr>
  </property>
  <property fmtid="{D5CDD505-2E9C-101B-9397-08002B2CF9AE}" pid="6" name="MSIP_Label_dad3be33-4108-4738-9e07-d8656a181486_SiteId">
    <vt:lpwstr>945c199a-83a2-4e80-9f8c-5a91be5752dd</vt:lpwstr>
  </property>
  <property fmtid="{D5CDD505-2E9C-101B-9397-08002B2CF9AE}" pid="7" name="MSIP_Label_dad3be33-4108-4738-9e07-d8656a181486_ActionId">
    <vt:lpwstr>fb1e673e-91b0-45f9-8146-f8018e7c1b69</vt:lpwstr>
  </property>
  <property fmtid="{D5CDD505-2E9C-101B-9397-08002B2CF9AE}" pid="8" name="MSIP_Label_dad3be33-4108-4738-9e07-d8656a181486_ContentBits">
    <vt:lpwstr>0</vt:lpwstr>
  </property>
</Properties>
</file>