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56" r:id="rId3"/>
    <p:sldId id="258" r:id="rId4"/>
    <p:sldId id="259" r:id="rId5"/>
    <p:sldId id="261" r:id="rId6"/>
    <p:sldId id="262" r:id="rId7"/>
    <p:sldId id="263" r:id="rId8"/>
    <p:sldId id="285" r:id="rId9"/>
    <p:sldId id="286" r:id="rId10"/>
    <p:sldId id="266" r:id="rId11"/>
    <p:sldId id="264" r:id="rId12"/>
    <p:sldId id="265" r:id="rId13"/>
    <p:sldId id="268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4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10333-6AA2-48AB-8586-58C87042BA2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B0C3D-2B4D-40FF-A192-E9E1DAC8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example of ice cream truck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0C3D-2B4D-40FF-A192-E9E1DAC8C4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1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02FD-FA74-CD1E-9D24-03250B540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ADE9A-923D-8851-95B3-4F8EE935B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DF2C6-ACEC-49FD-3347-213873D0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91A5-C586-4D9B-B1EB-EA3275803F4A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BE98F-0433-F5B2-219A-FC200848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588A6-A3FA-04AA-0763-7EAAB81C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64A-2D9D-4692-A1A8-2051A19FE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9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4287-5EE3-0A19-0F59-DFBF369E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6B09B-BA95-15DC-F211-F75EFBBB6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086D-A361-D953-8EA1-121B3965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91A5-C586-4D9B-B1EB-EA3275803F4A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E13F-2D15-4BFF-FA29-B05F23F7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0F5C8-AD25-86FB-B973-AB8BF9D2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64A-2D9D-4692-A1A8-2051A19FE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5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8B1D2-867F-6281-F714-BF67E23EA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7B950-A2F9-C591-D364-E57F302F1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13DA2-4F73-ABCE-0878-5DB90ECC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91A5-C586-4D9B-B1EB-EA3275803F4A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A7764-5D8E-A74A-1273-1964E0BF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7342E-3EB2-6A97-281A-DEE68B0A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64A-2D9D-4692-A1A8-2051A19FE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6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568E-64CF-B514-0BAE-7921AE44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9DBF3-2E39-4239-84E4-3E9CF1050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8D783-9425-3E3A-5F9D-7F992409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91A5-C586-4D9B-B1EB-EA3275803F4A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6E0C5-71AC-185E-FD7D-188866F4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877FE-6F89-6EE6-A51C-8CB5E20B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64A-2D9D-4692-A1A8-2051A19FE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7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E7D0-82CE-7704-C17C-302B22D7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873B9-CFEA-4E3C-213E-B6491ADE4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16D85-483F-A394-C5E1-9ECA0F75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91A5-C586-4D9B-B1EB-EA3275803F4A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61A6B-2037-226C-21E8-DAF9D5F0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ED5D1-CE6D-6E53-2BD7-B251420A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64A-2D9D-4692-A1A8-2051A19FE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3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96D6-F0A2-2D79-0370-A089A845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05D47-12F9-9BA2-0ACB-01CFF25E1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71DC8-9689-408E-FB3B-7F7A53C4C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C9D02-231A-B2C7-5086-1C100F7B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91A5-C586-4D9B-B1EB-EA3275803F4A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CBA1A-05D4-E4F1-FBB6-CD13D07A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ADB83-87E4-B12D-8DC5-8C509ACB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64A-2D9D-4692-A1A8-2051A19FE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7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6DFA-1611-1F6F-8F94-819DC775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77134-C73E-F861-44DC-B3FBC8A2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6450E-3E12-AD23-7594-CD71E50DC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E1B43-A04D-0EB5-F5F3-BBEADDB59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65800-7E7F-ED1C-6590-5C2BEB8A6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4BDBB-645E-FDA7-1D9A-F7706E90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91A5-C586-4D9B-B1EB-EA3275803F4A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69AFA-6CF1-B79F-DB59-2E2AF31A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9B1A4-F943-C2EA-AD50-7F498316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64A-2D9D-4692-A1A8-2051A19FE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4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EE52-4938-23C6-213B-C1087983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2E63E-87DC-DB31-5761-98B294BB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91A5-C586-4D9B-B1EB-EA3275803F4A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1E8E9-C3E7-B87B-94E4-EED59DDC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8B74C-DB38-EB77-F56A-C2E4D48E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64A-2D9D-4692-A1A8-2051A19FE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8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B5E59-DD24-2F29-B6F6-45E17FCF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91A5-C586-4D9B-B1EB-EA3275803F4A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31C50-92DC-A766-E079-2C89E2A4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87714-D3A5-7C62-E42F-C46FCD77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64A-2D9D-4692-A1A8-2051A19FE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1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B40A-B1A7-22F2-65DA-4D2295C0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EB60-8258-4D95-26A1-31DA01639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32C15-D825-D29D-DE2C-B7576C8FD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B8C7F-F3BD-CE30-AE02-91FA2D29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91A5-C586-4D9B-B1EB-EA3275803F4A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94A92-4E86-07C6-7EAE-BF2E18B6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6EA44-57FE-6AE5-9A63-EAC73E5E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64A-2D9D-4692-A1A8-2051A19FE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1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6D63-8C99-F393-9F52-C1EF5DE0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4F1B25-7748-AF24-0CDD-BE1053E84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5D7BE-1E50-F6D3-9F95-45742D305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D00E1-71AC-4AAD-C047-88B67E24C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91A5-C586-4D9B-B1EB-EA3275803F4A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81FF9-70B3-20A4-56FC-8E1AF9B9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ECB5A-D02C-5090-5038-92F7CF5B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164A-2D9D-4692-A1A8-2051A19FE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2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869F1C-7380-5CFF-D0C4-551C4CBE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6A2D3-925D-36D0-76D9-021CA9E19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7F4A5-FD59-5D30-0809-98FD7F116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6A91A5-C586-4D9B-B1EB-EA3275803F4A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03854-3974-2A5B-7402-8A2C0FFF2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C6CB1-40C2-7A32-5EE2-1A3BF708F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DE164A-2D9D-4692-A1A8-2051A19FE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7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blue and orange text&#10;&#10;Description automatically generated">
            <a:extLst>
              <a:ext uri="{FF2B5EF4-FFF2-40B4-BE49-F238E27FC236}">
                <a16:creationId xmlns:a16="http://schemas.microsoft.com/office/drawing/2014/main" id="{762FF8A7-03C4-A537-7237-0B2BF0424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7" cy="6858000"/>
          </a:xfrm>
          <a:prstGeom prst="rect">
            <a:avLst/>
          </a:prstGeom>
        </p:spPr>
      </p:pic>
      <p:pic>
        <p:nvPicPr>
          <p:cNvPr id="7" name="Picture 4" descr="Hutto Public Library - Hutto, TX - Nextdoor">
            <a:extLst>
              <a:ext uri="{FF2B5EF4-FFF2-40B4-BE49-F238E27FC236}">
                <a16:creationId xmlns:a16="http://schemas.microsoft.com/office/drawing/2014/main" id="{B1452E64-712B-B07D-C717-7BDE3214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0" r="-1" b="-1"/>
          <a:stretch/>
        </p:blipFill>
        <p:spPr bwMode="auto">
          <a:xfrm>
            <a:off x="5130800" y="5914216"/>
            <a:ext cx="1757680" cy="7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21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8899-A3FE-F3D0-4B8A-E2BA07AD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 What is Computer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F1BB2-BFB2-5BFC-191E-66CECFB3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>
              <a:spcBef>
                <a:spcPts val="1800"/>
              </a:spcBef>
            </a:pPr>
            <a:r>
              <a:rPr lang="en-US" sz="3600" dirty="0"/>
              <a:t>Computer Science is how we solve a variety of problems using computers.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It includes programming, creating games, and using algorithms.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We give computers instructions to do things like animations, games and much more.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15867-15F8-5384-81BC-01E89C780E67}"/>
              </a:ext>
            </a:extLst>
          </p:cNvPr>
          <p:cNvSpPr txBox="1"/>
          <p:nvPr/>
        </p:nvSpPr>
        <p:spPr>
          <a:xfrm>
            <a:off x="3616960" y="5988734"/>
            <a:ext cx="706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highlight>
                  <a:srgbClr val="FFFF00"/>
                </a:highlight>
              </a:rPr>
              <a:t>Who or what powers the internet?</a:t>
            </a:r>
          </a:p>
        </p:txBody>
      </p:sp>
    </p:spTree>
    <p:extLst>
      <p:ext uri="{BB962C8B-B14F-4D97-AF65-F5344CB8AC3E}">
        <p14:creationId xmlns:p14="http://schemas.microsoft.com/office/powerpoint/2010/main" val="388068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8899-A3FE-F3D0-4B8A-E2BA07AD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 Who computes?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F1BB2-BFB2-5BFC-191E-66CECFB3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3720" cy="4351338"/>
          </a:xfrm>
        </p:spPr>
        <p:txBody>
          <a:bodyPr>
            <a:normAutofit/>
          </a:bodyPr>
          <a:lstStyle/>
          <a:p>
            <a:pPr marL="346075" indent="-346075">
              <a:spcBef>
                <a:spcPts val="1800"/>
              </a:spcBef>
            </a:pPr>
            <a:r>
              <a:rPr lang="en-US" sz="3600" dirty="0"/>
              <a:t>Engineers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Businessmen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Artists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FBI Agents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Brain surgeons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Gamers…and more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CA87-E46A-C890-030D-4FC6796576F9}"/>
              </a:ext>
            </a:extLst>
          </p:cNvPr>
          <p:cNvSpPr txBox="1">
            <a:spLocks/>
          </p:cNvSpPr>
          <p:nvPr/>
        </p:nvSpPr>
        <p:spPr>
          <a:xfrm>
            <a:off x="6751320" y="1825625"/>
            <a:ext cx="43637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70C0"/>
                </a:solidFill>
              </a:rPr>
              <a:t>Everyone uses information in some way. Computers process all sorts of information for a variety of needs.</a:t>
            </a:r>
          </a:p>
          <a:p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A2A8C-C668-05F9-2799-6DC6F8622AE5}"/>
              </a:ext>
            </a:extLst>
          </p:cNvPr>
          <p:cNvSpPr txBox="1"/>
          <p:nvPr/>
        </p:nvSpPr>
        <p:spPr>
          <a:xfrm>
            <a:off x="2225040" y="6169709"/>
            <a:ext cx="996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highlight>
                  <a:srgbClr val="FFFF00"/>
                </a:highlight>
              </a:rPr>
              <a:t>Can you think of others who compute and why?</a:t>
            </a:r>
          </a:p>
        </p:txBody>
      </p:sp>
    </p:spTree>
    <p:extLst>
      <p:ext uri="{BB962C8B-B14F-4D97-AF65-F5344CB8AC3E}">
        <p14:creationId xmlns:p14="http://schemas.microsoft.com/office/powerpoint/2010/main" val="374541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8899-A3FE-F3D0-4B8A-E2BA07AD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 Activity : What is an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F1BB2-BFB2-5BFC-191E-66CECFB3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do we go about making and baking a cake?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Take 7 minutes to write down steps on paper</a:t>
            </a:r>
          </a:p>
        </p:txBody>
      </p:sp>
      <p:pic>
        <p:nvPicPr>
          <p:cNvPr id="5" name="Graphic 4" descr="Cake with solid fill">
            <a:extLst>
              <a:ext uri="{FF2B5EF4-FFF2-40B4-BE49-F238E27FC236}">
                <a16:creationId xmlns:a16="http://schemas.microsoft.com/office/drawing/2014/main" id="{74F24C70-56BE-0975-9C3A-B9C06A7BC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800" y="3546475"/>
            <a:ext cx="2946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6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51A8-6D7D-76EF-2343-78FCFE87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What is an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19236-4078-DC7B-D906-C1F4FC5EA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3600" dirty="0"/>
              <a:t>Step by step instructions to solve a problem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Just like you, it needs a clear set of steps to follow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In coding, or a programming language, algorithms tell a computer what to do, step by step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9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8899-A3FE-F3D0-4B8A-E2BA07AD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 Input, Process and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F1BB2-BFB2-5BFC-191E-66CECFB3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>
              <a:spcBef>
                <a:spcPts val="1800"/>
              </a:spcBef>
            </a:pPr>
            <a:r>
              <a:rPr lang="en-US" dirty="0"/>
              <a:t>Input: You give instructions (e.g., pressing a button or clicking).</a:t>
            </a:r>
          </a:p>
          <a:p>
            <a:pPr marL="346075" indent="-346075">
              <a:spcBef>
                <a:spcPts val="1800"/>
              </a:spcBef>
            </a:pPr>
            <a:r>
              <a:rPr lang="en-US" dirty="0"/>
              <a:t>Process: The computer follows your instructions and runs the code.</a:t>
            </a:r>
          </a:p>
          <a:p>
            <a:pPr marL="346075" indent="-346075">
              <a:spcBef>
                <a:spcPts val="1800"/>
              </a:spcBef>
            </a:pPr>
            <a:r>
              <a:rPr lang="en-US" dirty="0"/>
              <a:t>Output: The computer does something (e.g., moves a sprite or plays a sound).</a:t>
            </a:r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6F3F7-B7B5-FB40-CD91-845B1C236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439" y="4328542"/>
            <a:ext cx="6549791" cy="1078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E0156-BF04-5462-EC64-BAB574F7A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439" y="5499231"/>
            <a:ext cx="6549791" cy="8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6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8899-A3FE-F3D0-4B8A-E2BA07AD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F1BB2-BFB2-5BFC-191E-66CECFB3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6075" indent="-346075">
              <a:spcBef>
                <a:spcPts val="1800"/>
              </a:spcBef>
            </a:pPr>
            <a:r>
              <a:rPr lang="en-US" dirty="0"/>
              <a:t>Set of instructions that tells a computer what to do. These are written in an artificial (non-speaking) language. </a:t>
            </a:r>
          </a:p>
          <a:p>
            <a:pPr marL="346075" indent="-346075">
              <a:spcBef>
                <a:spcPts val="1800"/>
              </a:spcBef>
            </a:pPr>
            <a:r>
              <a:rPr lang="en-US" dirty="0"/>
              <a:t>Also referred to as code or computer code.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u="sng" dirty="0"/>
              <a:t>Difference between Algorithm and Program</a:t>
            </a:r>
          </a:p>
          <a:p>
            <a:pPr marL="346075" indent="-346075">
              <a:spcBef>
                <a:spcPts val="1800"/>
              </a:spcBef>
            </a:pPr>
            <a:r>
              <a:rPr lang="en-US" dirty="0"/>
              <a:t>Algorithm = Plan or instructions – these aren’t specific to a language or a computer</a:t>
            </a:r>
          </a:p>
          <a:p>
            <a:pPr marL="346075" indent="-346075">
              <a:spcBef>
                <a:spcPts val="1800"/>
              </a:spcBef>
            </a:pPr>
            <a:r>
              <a:rPr lang="en-US" dirty="0"/>
              <a:t>Program = Code that follows the plan and runs on a computer. Stuff that is written in a way that the computer understands and executes.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756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3DCBC-36B6-8DB2-CCE9-E3ABEE13F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Scratch Programming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3799B-323A-BE9F-B6A2-0F0B7ABB9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1327">
            <a:off x="5891761" y="3284824"/>
            <a:ext cx="5801360" cy="27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3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3048-7946-D371-33A2-89390A24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Scratch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0A029-FB28-D064-A42C-D86B11791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and elegant, easy to use programming website</a:t>
            </a:r>
          </a:p>
          <a:p>
            <a:r>
              <a:rPr lang="en-US" dirty="0"/>
              <a:t>Fun and easy to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https://scratch.mit.edu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Click Join, create a username </a:t>
            </a:r>
          </a:p>
          <a:p>
            <a:pPr marL="0" indent="0">
              <a:buNone/>
            </a:pPr>
            <a:r>
              <a:rPr lang="en-US" dirty="0"/>
              <a:t>+ password you can remember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691C3-CCE1-F48B-722A-AACBF3C5F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761" y="3284824"/>
            <a:ext cx="5801360" cy="27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53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3048-7946-D371-33A2-89390A24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The Scratch Environment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F106DDA-98DE-3873-7961-F314A724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03" y="1600918"/>
            <a:ext cx="6680518" cy="3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39AC5D-6F37-9090-E368-518804DA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596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Stage</a:t>
            </a:r>
            <a:r>
              <a:rPr lang="en-US" dirty="0"/>
              <a:t> is at upper right (where actors act and info is shown)</a:t>
            </a:r>
          </a:p>
          <a:p>
            <a:r>
              <a:rPr lang="en-US" b="1" dirty="0"/>
              <a:t>Sprite</a:t>
            </a:r>
            <a:r>
              <a:rPr lang="en-US" dirty="0"/>
              <a:t> is another name for actor.</a:t>
            </a:r>
          </a:p>
          <a:p>
            <a:r>
              <a:rPr lang="en-US" b="1" dirty="0"/>
              <a:t>“Pallets” or Instruction menus</a:t>
            </a:r>
            <a:r>
              <a:rPr lang="en-US" dirty="0"/>
              <a:t> at left contain pre-defined instructions for actors</a:t>
            </a:r>
          </a:p>
          <a:p>
            <a:r>
              <a:rPr lang="en-US" dirty="0"/>
              <a:t>Scripts (another name for a program) tells the actor what to do</a:t>
            </a:r>
          </a:p>
          <a:p>
            <a:r>
              <a:rPr lang="en-US" dirty="0"/>
              <a:t>Script area in the center is where scripts are written for actors to perform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792FB-3A20-720E-4109-3805AB10E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874" y="5425439"/>
            <a:ext cx="1614926" cy="13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0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D670-470E-E194-DDD0-9C43465A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The “Hello” script /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27551-943D-1218-5308-F6D5DBC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with the Cat sprite</a:t>
            </a:r>
          </a:p>
          <a:p>
            <a:r>
              <a:rPr lang="en-US" dirty="0"/>
              <a:t>Click on Events</a:t>
            </a:r>
          </a:p>
          <a:p>
            <a:r>
              <a:rPr lang="en-US" dirty="0"/>
              <a:t>Then click </a:t>
            </a:r>
          </a:p>
          <a:p>
            <a:r>
              <a:rPr lang="en-US" dirty="0"/>
              <a:t>Select the </a:t>
            </a:r>
            <a:r>
              <a:rPr lang="en-US" b="1" dirty="0"/>
              <a:t>Looks</a:t>
            </a:r>
            <a:r>
              <a:rPr lang="en-US" dirty="0"/>
              <a:t> menu</a:t>
            </a:r>
          </a:p>
          <a:p>
            <a:r>
              <a:rPr lang="en-US" dirty="0"/>
              <a:t>Click on </a:t>
            </a:r>
          </a:p>
          <a:p>
            <a:r>
              <a:rPr lang="en-US" dirty="0"/>
              <a:t>Now click 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VOILA – Your very first scratch program!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F1488-CFB2-F345-5C6F-47D6EB11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3" y="1492203"/>
            <a:ext cx="1089754" cy="10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995AEF-C11A-E1C1-CF4F-3D9E30CB9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606" y="2789062"/>
            <a:ext cx="1200318" cy="590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90E0B2-4D7F-D974-8AEB-9EE144F88DCB}"/>
              </a:ext>
            </a:extLst>
          </p:cNvPr>
          <p:cNvSpPr txBox="1"/>
          <p:nvPr/>
        </p:nvSpPr>
        <p:spPr>
          <a:xfrm>
            <a:off x="3879625" y="2833524"/>
            <a:ext cx="547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 drag it to the middle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2AA23A-D926-AFB9-452A-E956F4265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743" y="3854564"/>
            <a:ext cx="1829055" cy="5144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444078-921C-FBD9-08D1-ED5FC1F0EB79}"/>
              </a:ext>
            </a:extLst>
          </p:cNvPr>
          <p:cNvSpPr txBox="1"/>
          <p:nvPr/>
        </p:nvSpPr>
        <p:spPr>
          <a:xfrm>
            <a:off x="4420084" y="3846167"/>
            <a:ext cx="570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 drag it to the middle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47461C-F3C2-E7C6-7ED0-D133E8D5E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606" y="4479472"/>
            <a:ext cx="457264" cy="3620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83FDE8-E5C1-B57A-AF1D-01066B2C08DF}"/>
              </a:ext>
            </a:extLst>
          </p:cNvPr>
          <p:cNvSpPr txBox="1"/>
          <p:nvPr/>
        </p:nvSpPr>
        <p:spPr>
          <a:xfrm>
            <a:off x="3487270" y="4359344"/>
            <a:ext cx="417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the top right corner</a:t>
            </a:r>
          </a:p>
        </p:txBody>
      </p:sp>
    </p:spTree>
    <p:extLst>
      <p:ext uri="{BB962C8B-B14F-4D97-AF65-F5344CB8AC3E}">
        <p14:creationId xmlns:p14="http://schemas.microsoft.com/office/powerpoint/2010/main" val="18468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3DCBC-36B6-8DB2-CCE9-E3ABEE13F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Week 1 : Intro to Computer Science &amp; Scratch Programming</a:t>
            </a:r>
          </a:p>
        </p:txBody>
      </p:sp>
    </p:spTree>
    <p:extLst>
      <p:ext uri="{BB962C8B-B14F-4D97-AF65-F5344CB8AC3E}">
        <p14:creationId xmlns:p14="http://schemas.microsoft.com/office/powerpoint/2010/main" val="252322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D670-470E-E194-DDD0-9C43465A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Try some other Looks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27551-943D-1218-5308-F6D5DBC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color effect by 25</a:t>
            </a:r>
          </a:p>
          <a:p>
            <a:r>
              <a:rPr lang="en-US" dirty="0"/>
              <a:t>Change color effect by 25 again</a:t>
            </a:r>
          </a:p>
          <a:p>
            <a:r>
              <a:rPr lang="en-US" dirty="0"/>
              <a:t>Hide</a:t>
            </a:r>
          </a:p>
          <a:p>
            <a:r>
              <a:rPr lang="en-US" dirty="0"/>
              <a:t>Show</a:t>
            </a:r>
          </a:p>
          <a:p>
            <a:r>
              <a:rPr lang="en-US" dirty="0"/>
              <a:t>Change size by 10</a:t>
            </a:r>
          </a:p>
          <a:p>
            <a:r>
              <a:rPr lang="en-US" dirty="0"/>
              <a:t>Change size by 10 again</a:t>
            </a:r>
          </a:p>
          <a:p>
            <a:r>
              <a:rPr lang="en-US" dirty="0"/>
              <a:t>Set size to 100%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F1488-CFB2-F345-5C6F-47D6EB11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3" y="1492203"/>
            <a:ext cx="1089754" cy="10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8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A54C-745D-D6CB-FAC1-118F4A2B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Try this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DB4B-DEED-485C-0830-FCE446EA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“hello” for 2 seconds</a:t>
            </a:r>
          </a:p>
          <a:p>
            <a:r>
              <a:rPr lang="en-US" dirty="0"/>
              <a:t>Then change color by 25</a:t>
            </a:r>
          </a:p>
          <a:p>
            <a:r>
              <a:rPr lang="en-US" dirty="0"/>
              <a:t>Then think “Hmm..” for 4 seconds</a:t>
            </a:r>
          </a:p>
          <a:p>
            <a:r>
              <a:rPr lang="en-US" dirty="0"/>
              <a:t>Then change color by 75</a:t>
            </a:r>
          </a:p>
          <a:p>
            <a:r>
              <a:rPr lang="en-US" dirty="0"/>
              <a:t>Then change size by 200</a:t>
            </a:r>
          </a:p>
          <a:p>
            <a:pPr marL="0" indent="0">
              <a:buNone/>
            </a:pPr>
            <a:r>
              <a:rPr lang="en-US" i="1" dirty="0"/>
              <a:t>Drag each instruction from the menu to the center script area.  Connect them into a single block. Edit the parameters to get the numbers we want.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90116-3148-6C76-E3A6-E4CABF19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842" y="1920622"/>
            <a:ext cx="2023157" cy="20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1794-CB47-6E38-C9F2-F43A1F99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51123-535E-1FF4-C66C-4F0EB1EF8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73" y="1495865"/>
            <a:ext cx="8474174" cy="4496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979A0-3521-6234-C136-C166C105E9E7}"/>
              </a:ext>
            </a:extLst>
          </p:cNvPr>
          <p:cNvSpPr txBox="1"/>
          <p:nvPr/>
        </p:nvSpPr>
        <p:spPr>
          <a:xfrm>
            <a:off x="2199640" y="6169709"/>
            <a:ext cx="779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ighlight>
                  <a:srgbClr val="FFFF00"/>
                </a:highlight>
              </a:rPr>
              <a:t>How far along did you get?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95C5-2105-98D6-06F9-AF6E92188D52}"/>
              </a:ext>
            </a:extLst>
          </p:cNvPr>
          <p:cNvSpPr txBox="1"/>
          <p:nvPr/>
        </p:nvSpPr>
        <p:spPr>
          <a:xfrm>
            <a:off x="10282518" y="2205318"/>
            <a:ext cx="1506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the first block is “when clicked”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2403D-289E-E432-3D2D-A95380FFF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774" y="3040527"/>
            <a:ext cx="345105" cy="2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66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A54C-745D-D6CB-FAC1-118F4A2B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Recap &amp;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DB4B-DEED-485C-0830-FCE446EA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3600" dirty="0"/>
              <a:t>What is an algorithm?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What does “Change size by 10” do in Scratch?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How is an algorithm different from a program?</a:t>
            </a:r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90116-3148-6C76-E3A6-E4CABF19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562" y="365125"/>
            <a:ext cx="2023157" cy="20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82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A54C-745D-D6CB-FAC1-118F4A2B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End of Class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DB4B-DEED-485C-0830-FCE446EA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Today, I learned ______________, I need help with 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would like to learn more about ______________________________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23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hank You Teodor the Cat">
            <a:extLst>
              <a:ext uri="{FF2B5EF4-FFF2-40B4-BE49-F238E27FC236}">
                <a16:creationId xmlns:a16="http://schemas.microsoft.com/office/drawing/2014/main" id="{6F44719A-FC85-104E-6053-863A1F6B9C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6" r="1" b="23795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6" name="Picture 5" descr="A black background with blue and orange text&#10;&#10;Description automatically generated">
            <a:extLst>
              <a:ext uri="{FF2B5EF4-FFF2-40B4-BE49-F238E27FC236}">
                <a16:creationId xmlns:a16="http://schemas.microsoft.com/office/drawing/2014/main" id="{762FF8A7-03C4-A537-7237-0B2BF0424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6" r="-1" b="13846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B28D0-DCC1-7A80-2BC0-018D69E357A7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8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0F14-CF72-CD32-8F72-E5DB698A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 little bit about me..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BF1CB-C05E-B4F2-E247-32CAF0E5B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7400" cy="4351338"/>
          </a:xfrm>
        </p:spPr>
        <p:txBody>
          <a:bodyPr>
            <a:normAutofit/>
          </a:bodyPr>
          <a:lstStyle/>
          <a:p>
            <a:pPr marL="346075" indent="-346075">
              <a:spcBef>
                <a:spcPts val="1800"/>
              </a:spcBef>
            </a:pPr>
            <a:r>
              <a:rPr lang="en-US" sz="3400" dirty="0"/>
              <a:t>Junior at Cedar Ridge High</a:t>
            </a:r>
          </a:p>
          <a:p>
            <a:pPr marL="346075" indent="-346075">
              <a:spcBef>
                <a:spcPts val="1800"/>
              </a:spcBef>
            </a:pPr>
            <a:r>
              <a:rPr lang="en-US" sz="3200" dirty="0"/>
              <a:t>STEM geek!</a:t>
            </a:r>
          </a:p>
          <a:p>
            <a:pPr marL="346075" indent="-346075">
              <a:spcBef>
                <a:spcPts val="1800"/>
              </a:spcBef>
            </a:pPr>
            <a:r>
              <a:rPr lang="en-US" sz="3200" dirty="0"/>
              <a:t>My family and I have a mixed lab named Luna</a:t>
            </a:r>
            <a:endParaRPr lang="en-US" sz="3400" dirty="0"/>
          </a:p>
          <a:p>
            <a:pPr marL="346075" indent="-346075">
              <a:spcBef>
                <a:spcPts val="1800"/>
              </a:spcBef>
            </a:pPr>
            <a:r>
              <a:rPr lang="en-US" sz="3400" dirty="0"/>
              <a:t>I love to play tennis and listen to music in my free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CDCB0-D820-7653-7BF9-70373A7AA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5996">
            <a:off x="8299674" y="4536606"/>
            <a:ext cx="1675979" cy="1455040"/>
          </a:xfrm>
          <a:prstGeom prst="rect">
            <a:avLst/>
          </a:prstGeom>
        </p:spPr>
      </p:pic>
      <p:pic>
        <p:nvPicPr>
          <p:cNvPr id="2050" name="Picture 2" descr="Arya Shah">
            <a:extLst>
              <a:ext uri="{FF2B5EF4-FFF2-40B4-BE49-F238E27FC236}">
                <a16:creationId xmlns:a16="http://schemas.microsoft.com/office/drawing/2014/main" id="{82192F8F-31D4-1882-03B1-7CC4DEE9C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87" y="1114384"/>
            <a:ext cx="3795545" cy="28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9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8899-A3FE-F3D0-4B8A-E2BA07AD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F1BB2-BFB2-5BFC-191E-66CECFB3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>
              <a:spcBef>
                <a:spcPts val="1800"/>
              </a:spcBef>
            </a:pPr>
            <a:r>
              <a:rPr lang="en-US" sz="3600" dirty="0"/>
              <a:t>Name + age 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If you could create any game, what would it be about?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If you could have any superpower, what would it be?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What do you like to in your free time?</a:t>
            </a:r>
          </a:p>
        </p:txBody>
      </p:sp>
    </p:spTree>
    <p:extLst>
      <p:ext uri="{BB962C8B-B14F-4D97-AF65-F5344CB8AC3E}">
        <p14:creationId xmlns:p14="http://schemas.microsoft.com/office/powerpoint/2010/main" val="22374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8899-A3FE-F3D0-4B8A-E2BA07AD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Class Rules &amp;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F1BB2-BFB2-5BFC-191E-66CECFB3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rules would you set for this class?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501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8899-A3FE-F3D0-4B8A-E2BA07AD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 Class Rules &amp;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F1BB2-BFB2-5BFC-191E-66CECFB3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>
              <a:spcBef>
                <a:spcPts val="1800"/>
              </a:spcBef>
            </a:pPr>
            <a:r>
              <a:rPr lang="en-US" sz="3600" dirty="0"/>
              <a:t>Be respectful to others and the equipment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US" sz="3600" dirty="0"/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Raise your hand to speak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Help others when needed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Actively participate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600" dirty="0"/>
              <a:t>…and have fun learning and coding!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685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8899-A3FE-F3D0-4B8A-E2BA07AD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 Experience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F1BB2-BFB2-5BFC-191E-66CECFB3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>
              <a:spcBef>
                <a:spcPts val="1800"/>
              </a:spcBef>
            </a:pPr>
            <a:r>
              <a:rPr lang="en-US" sz="3600" dirty="0"/>
              <a:t>Have you ever used a computer to create something fun?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Have you tried coding before? What did you make?</a:t>
            </a:r>
          </a:p>
          <a:p>
            <a:pPr marL="346075" indent="-346075">
              <a:spcBef>
                <a:spcPts val="1800"/>
              </a:spcBef>
            </a:pPr>
            <a:r>
              <a:rPr lang="en-US" sz="3600" dirty="0"/>
              <a:t>Do you play games on a computer or phone? What do you like about them?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227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108EA-0A08-A893-DEA0-0A80DDE8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A2972-6A73-CAE3-5BB1-C5DF603F9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45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This 6-week class will introduce you to:</a:t>
            </a:r>
          </a:p>
          <a:p>
            <a:pPr>
              <a:spcAft>
                <a:spcPts val="600"/>
              </a:spcAft>
            </a:pPr>
            <a:r>
              <a:rPr lang="en-US" dirty="0"/>
              <a:t>Key computer science concepts like algorithms, sequencing, loops, and variables.</a:t>
            </a:r>
          </a:p>
          <a:p>
            <a:pPr>
              <a:spcAft>
                <a:spcPts val="600"/>
              </a:spcAft>
            </a:pPr>
            <a:r>
              <a:rPr lang="en-US" dirty="0"/>
              <a:t>Problem-solving skills through computational thinking and coding activities.</a:t>
            </a:r>
          </a:p>
          <a:p>
            <a:pPr>
              <a:spcAft>
                <a:spcPts val="600"/>
              </a:spcAft>
            </a:pPr>
            <a:r>
              <a:rPr lang="en-US" dirty="0"/>
              <a:t>Programming fundamentals using Scratch to create interactive projects.</a:t>
            </a:r>
          </a:p>
          <a:p>
            <a:pPr>
              <a:spcAft>
                <a:spcPts val="600"/>
              </a:spcAft>
            </a:pPr>
            <a:r>
              <a:rPr lang="en-US" dirty="0"/>
              <a:t>Creative and collaborative learning through fun, hands-on activities.</a:t>
            </a:r>
          </a:p>
          <a:p>
            <a:pPr>
              <a:spcAft>
                <a:spcPts val="600"/>
              </a:spcAft>
            </a:pPr>
            <a:r>
              <a:rPr lang="en-US" dirty="0"/>
              <a:t>Complete a Scratch project to showcase coding skills and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86832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C80F-7D67-667B-7009-DD398361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0025B-DA0B-E9A0-1DEA-33F776288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Class </a:t>
            </a:r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: Introduction to basic concepts &amp; Scratch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Class </a:t>
            </a:r>
            <a:r>
              <a:rPr lang="en-US" b="1" dirty="0"/>
              <a:t>2</a:t>
            </a:r>
            <a:r>
              <a:rPr lang="en-US" dirty="0"/>
              <a:t> : Sequencing &amp; Event-driven Programming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Class </a:t>
            </a:r>
            <a:r>
              <a:rPr lang="en-US" b="1" dirty="0"/>
              <a:t>3</a:t>
            </a:r>
            <a:r>
              <a:rPr lang="en-US" dirty="0"/>
              <a:t> : Loops &amp; Iteration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Class </a:t>
            </a:r>
            <a:r>
              <a:rPr lang="en-US" b="1" dirty="0"/>
              <a:t>4</a:t>
            </a:r>
            <a:r>
              <a:rPr lang="en-US" dirty="0"/>
              <a:t> : Conditionals &amp; Decision Making</a:t>
            </a:r>
            <a:endParaRPr lang="en-US" sz="1200" u="sng" kern="100" dirty="0">
              <a:solidFill>
                <a:srgbClr val="691D3F"/>
              </a:solidFill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Class </a:t>
            </a:r>
            <a:r>
              <a:rPr lang="en-US" b="1" dirty="0"/>
              <a:t>5</a:t>
            </a:r>
            <a:r>
              <a:rPr lang="en-US" dirty="0"/>
              <a:t> : Variables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Class </a:t>
            </a:r>
            <a:r>
              <a:rPr lang="en-US" b="1" dirty="0"/>
              <a:t>6</a:t>
            </a:r>
            <a:r>
              <a:rPr lang="en-US" dirty="0"/>
              <a:t> : Final Project &amp; Showcase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1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3325</TotalTime>
  <Words>906</Words>
  <Application>Microsoft Office PowerPoint</Application>
  <PresentationFormat>Widescreen</PresentationFormat>
  <Paragraphs>124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Week 1 : Intro to Computer Science &amp; Scratch Programming</vt:lpstr>
      <vt:lpstr>A little bit about me..</vt:lpstr>
      <vt:lpstr>Introductions</vt:lpstr>
      <vt:lpstr>Class Rules &amp; Expectations</vt:lpstr>
      <vt:lpstr> Class Rules &amp; Expectations</vt:lpstr>
      <vt:lpstr> Experience check</vt:lpstr>
      <vt:lpstr>Course Outline</vt:lpstr>
      <vt:lpstr>Class Schedule</vt:lpstr>
      <vt:lpstr> What is Computer Science?</vt:lpstr>
      <vt:lpstr> Who computes?</vt:lpstr>
      <vt:lpstr> Activity : What is an Algorithm?</vt:lpstr>
      <vt:lpstr>What is an Algorithm?</vt:lpstr>
      <vt:lpstr> Input, Process and Output</vt:lpstr>
      <vt:lpstr> Program</vt:lpstr>
      <vt:lpstr>Scratch Programming</vt:lpstr>
      <vt:lpstr>Scratch</vt:lpstr>
      <vt:lpstr>The Scratch Environment</vt:lpstr>
      <vt:lpstr>The “Hello” script / program</vt:lpstr>
      <vt:lpstr>Try some other Looks operations</vt:lpstr>
      <vt:lpstr>Try this yourself</vt:lpstr>
      <vt:lpstr>Output</vt:lpstr>
      <vt:lpstr>Recap &amp; Quiz</vt:lpstr>
      <vt:lpstr>End of Class Survey</vt:lpstr>
      <vt:lpstr>PowerPoint Presentation</vt:lpstr>
    </vt:vector>
  </TitlesOfParts>
  <Company>Dell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Shah, Amit V</dc:creator>
  <cp:lastModifiedBy>Amit Shah</cp:lastModifiedBy>
  <cp:revision>10</cp:revision>
  <dcterms:created xsi:type="dcterms:W3CDTF">2024-10-05T19:31:21Z</dcterms:created>
  <dcterms:modified xsi:type="dcterms:W3CDTF">2025-01-06T19:30:47Z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2024-10-05T22:22:43Z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fb1e673e-91b0-45f9-8146-f8018e7c1b69</vt:lpwstr>
  </property>
  <property fmtid="{D5CDD505-2E9C-101B-9397-08002B2CF9AE}" pid="8" name="MSIP_Label_dad3be33-4108-4738-9e07-d8656a181486_ContentBits">
    <vt:lpwstr>0</vt:lpwstr>
  </property>
</Properties>
</file>